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8" r:id="rId2"/>
    <p:sldId id="257" r:id="rId3"/>
    <p:sldId id="259" r:id="rId4"/>
    <p:sldId id="277" r:id="rId5"/>
    <p:sldId id="276" r:id="rId6"/>
    <p:sldId id="262" r:id="rId7"/>
    <p:sldId id="261" r:id="rId8"/>
    <p:sldId id="263" r:id="rId9"/>
    <p:sldId id="264" r:id="rId10"/>
    <p:sldId id="265" r:id="rId11"/>
    <p:sldId id="266" r:id="rId12"/>
    <p:sldId id="278" r:id="rId13"/>
    <p:sldId id="279" r:id="rId14"/>
    <p:sldId id="287" r:id="rId15"/>
    <p:sldId id="282" r:id="rId16"/>
    <p:sldId id="283" r:id="rId17"/>
    <p:sldId id="281" r:id="rId18"/>
    <p:sldId id="267" r:id="rId19"/>
    <p:sldId id="268" r:id="rId20"/>
    <p:sldId id="288" r:id="rId21"/>
    <p:sldId id="274" r:id="rId22"/>
    <p:sldId id="284" r:id="rId23"/>
    <p:sldId id="285" r:id="rId24"/>
    <p:sldId id="273" r:id="rId25"/>
    <p:sldId id="289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63291" autoAdjust="0"/>
  </p:normalViewPr>
  <p:slideViewPr>
    <p:cSldViewPr snapToGrid="0">
      <p:cViewPr>
        <p:scale>
          <a:sx n="50" d="100"/>
          <a:sy n="50" d="100"/>
        </p:scale>
        <p:origin x="1934" y="9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FDC713-9C6D-494F-B747-10E03DBE1FCF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72130FF3-9C4D-4679-9D6A-B27DFF26517E}">
      <dgm:prSet phldrT="[Text]" custT="1"/>
      <dgm:spPr/>
      <dgm:t>
        <a:bodyPr/>
        <a:lstStyle/>
        <a:p>
          <a:r>
            <a:rPr lang="en-GB" sz="2000" dirty="0" smtClean="0"/>
            <a:t>Introduction</a:t>
          </a:r>
          <a:endParaRPr lang="en-GB" sz="2000" dirty="0"/>
        </a:p>
      </dgm:t>
    </dgm:pt>
    <dgm:pt modelId="{68ACF1E8-06D7-4DAD-A811-2B5BB8690613}" type="parTrans" cxnId="{A10A388A-ACA3-47FA-9E00-37BFDEBD657E}">
      <dgm:prSet/>
      <dgm:spPr/>
      <dgm:t>
        <a:bodyPr/>
        <a:lstStyle/>
        <a:p>
          <a:endParaRPr lang="en-GB"/>
        </a:p>
      </dgm:t>
    </dgm:pt>
    <dgm:pt modelId="{23516BF4-594D-484E-93E1-9F309440B34F}" type="sibTrans" cxnId="{A10A388A-ACA3-47FA-9E00-37BFDEBD657E}">
      <dgm:prSet/>
      <dgm:spPr/>
      <dgm:t>
        <a:bodyPr/>
        <a:lstStyle/>
        <a:p>
          <a:endParaRPr lang="en-GB"/>
        </a:p>
      </dgm:t>
    </dgm:pt>
    <dgm:pt modelId="{53DCB24A-9372-4815-8702-D7D714C26F9E}">
      <dgm:prSet phldrT="[Text]" custT="1"/>
      <dgm:spPr/>
      <dgm:t>
        <a:bodyPr/>
        <a:lstStyle/>
        <a:p>
          <a:r>
            <a:rPr lang="en-GB" sz="2000" dirty="0" smtClean="0"/>
            <a:t>Earth observation data cubes</a:t>
          </a:r>
          <a:endParaRPr lang="en-GB" sz="2000" dirty="0"/>
        </a:p>
      </dgm:t>
    </dgm:pt>
    <dgm:pt modelId="{21F4F45C-BCC1-446A-9E3A-81BCE93C84AA}" type="parTrans" cxnId="{38B727C8-22DF-4160-9C5E-ED0E30FACE21}">
      <dgm:prSet/>
      <dgm:spPr/>
      <dgm:t>
        <a:bodyPr/>
        <a:lstStyle/>
        <a:p>
          <a:endParaRPr lang="en-GB"/>
        </a:p>
      </dgm:t>
    </dgm:pt>
    <dgm:pt modelId="{C40133E9-3380-4163-ADB0-094C22ECDFA5}" type="sibTrans" cxnId="{38B727C8-22DF-4160-9C5E-ED0E30FACE21}">
      <dgm:prSet/>
      <dgm:spPr/>
      <dgm:t>
        <a:bodyPr/>
        <a:lstStyle/>
        <a:p>
          <a:endParaRPr lang="en-GB"/>
        </a:p>
      </dgm:t>
    </dgm:pt>
    <dgm:pt modelId="{61AAE24A-86FB-41B4-8FB2-B5DDFB992E85}">
      <dgm:prSet phldrT="[Text]" custT="1"/>
      <dgm:spPr/>
      <dgm:t>
        <a:bodyPr/>
        <a:lstStyle/>
        <a:p>
          <a:r>
            <a:rPr lang="en-GB" sz="2000" dirty="0" smtClean="0"/>
            <a:t>Sentinel-2 Semantic Data Cube Austria </a:t>
          </a:r>
          <a:endParaRPr lang="en-GB" sz="2000" dirty="0"/>
        </a:p>
      </dgm:t>
    </dgm:pt>
    <dgm:pt modelId="{4CB853D1-C3EA-4172-B8F4-E1700795DB02}" type="parTrans" cxnId="{3D92AC9D-7745-499A-A272-89DD1A2920A9}">
      <dgm:prSet/>
      <dgm:spPr/>
      <dgm:t>
        <a:bodyPr/>
        <a:lstStyle/>
        <a:p>
          <a:endParaRPr lang="en-GB"/>
        </a:p>
      </dgm:t>
    </dgm:pt>
    <dgm:pt modelId="{D258C34F-474D-4A30-9AA6-2CDFDCA72664}" type="sibTrans" cxnId="{3D92AC9D-7745-499A-A272-89DD1A2920A9}">
      <dgm:prSet/>
      <dgm:spPr/>
      <dgm:t>
        <a:bodyPr/>
        <a:lstStyle/>
        <a:p>
          <a:endParaRPr lang="en-GB"/>
        </a:p>
      </dgm:t>
    </dgm:pt>
    <dgm:pt modelId="{45742271-6CD5-4EAC-B885-F5A755AE03C3}">
      <dgm:prSet phldrT="[Text]" custT="1"/>
      <dgm:spPr/>
      <dgm:t>
        <a:bodyPr/>
        <a:lstStyle/>
        <a:p>
          <a:r>
            <a:rPr lang="en-GB" sz="2000" dirty="0" smtClean="0"/>
            <a:t>Case study</a:t>
          </a:r>
          <a:endParaRPr lang="en-GB" sz="2000" dirty="0"/>
        </a:p>
      </dgm:t>
    </dgm:pt>
    <dgm:pt modelId="{36C03E53-D6B6-4C65-906B-E09B9F41CA30}" type="parTrans" cxnId="{DD1EC874-7072-4ABD-9373-93F9A5C92254}">
      <dgm:prSet/>
      <dgm:spPr/>
      <dgm:t>
        <a:bodyPr/>
        <a:lstStyle/>
        <a:p>
          <a:endParaRPr lang="en-GB"/>
        </a:p>
      </dgm:t>
    </dgm:pt>
    <dgm:pt modelId="{4FA860DC-5294-4AA8-AE77-585C6CE065D9}" type="sibTrans" cxnId="{DD1EC874-7072-4ABD-9373-93F9A5C92254}">
      <dgm:prSet/>
      <dgm:spPr/>
      <dgm:t>
        <a:bodyPr/>
        <a:lstStyle/>
        <a:p>
          <a:endParaRPr lang="en-GB"/>
        </a:p>
      </dgm:t>
    </dgm:pt>
    <dgm:pt modelId="{3EFB649C-69A9-4431-A64B-6590D22BA884}">
      <dgm:prSet phldrT="[Text]" custT="1"/>
      <dgm:spPr/>
      <dgm:t>
        <a:bodyPr/>
        <a:lstStyle/>
        <a:p>
          <a:r>
            <a:rPr lang="en-GB" sz="2000" dirty="0" smtClean="0"/>
            <a:t>Conclusion</a:t>
          </a:r>
          <a:endParaRPr lang="en-GB" sz="2000" dirty="0"/>
        </a:p>
      </dgm:t>
    </dgm:pt>
    <dgm:pt modelId="{04BB3D59-D53D-4FCA-8837-22E957223C08}" type="parTrans" cxnId="{EC65F44B-4DCE-4045-8048-E71EA559FB4E}">
      <dgm:prSet/>
      <dgm:spPr/>
      <dgm:t>
        <a:bodyPr/>
        <a:lstStyle/>
        <a:p>
          <a:endParaRPr lang="en-GB"/>
        </a:p>
      </dgm:t>
    </dgm:pt>
    <dgm:pt modelId="{BE9CE2C4-15B2-4138-942A-6E92A3262E43}" type="sibTrans" cxnId="{EC65F44B-4DCE-4045-8048-E71EA559FB4E}">
      <dgm:prSet/>
      <dgm:spPr/>
      <dgm:t>
        <a:bodyPr/>
        <a:lstStyle/>
        <a:p>
          <a:endParaRPr lang="en-GB"/>
        </a:p>
      </dgm:t>
    </dgm:pt>
    <dgm:pt modelId="{70669202-85BC-41E7-B7D3-161226784804}" type="pres">
      <dgm:prSet presAssocID="{FFFDC713-9C6D-494F-B747-10E03DBE1FCF}" presName="Name0" presStyleCnt="0">
        <dgm:presLayoutVars>
          <dgm:dir/>
          <dgm:animLvl val="lvl"/>
          <dgm:resizeHandles val="exact"/>
        </dgm:presLayoutVars>
      </dgm:prSet>
      <dgm:spPr/>
    </dgm:pt>
    <dgm:pt modelId="{E45A5CCF-A385-4A41-A621-0F5CA3E857CF}" type="pres">
      <dgm:prSet presAssocID="{72130FF3-9C4D-4679-9D6A-B27DFF26517E}" presName="parTxOnly" presStyleLbl="node1" presStyleIdx="0" presStyleCnt="5" custScaleX="106502" custScaleY="120389" custLinFactNeighborX="-1123" custLinFactNeighborY="-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65AEB20-2596-4C65-BB81-6E4FE5F4E0AE}" type="pres">
      <dgm:prSet presAssocID="{23516BF4-594D-484E-93E1-9F309440B34F}" presName="parTxOnlySpace" presStyleCnt="0"/>
      <dgm:spPr/>
    </dgm:pt>
    <dgm:pt modelId="{2D55157F-F3DF-4DFA-AC62-5FDF68259787}" type="pres">
      <dgm:prSet presAssocID="{53DCB24A-9372-4815-8702-D7D714C26F9E}" presName="parTxOnly" presStyleLbl="node1" presStyleIdx="1" presStyleCnt="5" custScaleX="108274" custScaleY="120389" custLinFactNeighborX="-5127" custLinFactNeighborY="4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7EADCB1-ED92-4178-9F2F-45D9318C5369}" type="pres">
      <dgm:prSet presAssocID="{C40133E9-3380-4163-ADB0-094C22ECDFA5}" presName="parTxOnlySpace" presStyleCnt="0"/>
      <dgm:spPr/>
    </dgm:pt>
    <dgm:pt modelId="{6BA57024-AE03-432C-99C2-8FBC7BF65A1D}" type="pres">
      <dgm:prSet presAssocID="{61AAE24A-86FB-41B4-8FB2-B5DDFB992E85}" presName="parTxOnly" presStyleLbl="node1" presStyleIdx="2" presStyleCnt="5" custScaleX="108996" custScaleY="120389" custLinFactNeighborX="-3183" custLinFactNeighborY="-6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102038-1D18-41E0-AF9F-45BE2FCC5A0B}" type="pres">
      <dgm:prSet presAssocID="{D258C34F-474D-4A30-9AA6-2CDFDCA72664}" presName="parTxOnlySpace" presStyleCnt="0"/>
      <dgm:spPr/>
    </dgm:pt>
    <dgm:pt modelId="{C9592348-992B-46FB-A196-235D32EE87C9}" type="pres">
      <dgm:prSet presAssocID="{45742271-6CD5-4EAC-B885-F5A755AE03C3}" presName="parTxOnly" presStyleLbl="node1" presStyleIdx="3" presStyleCnt="5" custScaleY="120389" custLinFactNeighborX="-3183" custLinFactNeighborY="-6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8401E1-11BD-49F2-836A-979412FE1EC9}" type="pres">
      <dgm:prSet presAssocID="{4FA860DC-5294-4AA8-AE77-585C6CE065D9}" presName="parTxOnlySpace" presStyleCnt="0"/>
      <dgm:spPr/>
    </dgm:pt>
    <dgm:pt modelId="{0B48D6C8-F1D0-4102-A140-F77060007678}" type="pres">
      <dgm:prSet presAssocID="{3EFB649C-69A9-4431-A64B-6590D22BA884}" presName="parTxOnly" presStyleLbl="node1" presStyleIdx="4" presStyleCnt="5" custScaleY="120389" custLinFactNeighborX="-3184" custLinFactNeighborY="-6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AC675C2-7F9F-4DF0-963C-3E97831D75F2}" type="presOf" srcId="{53DCB24A-9372-4815-8702-D7D714C26F9E}" destId="{2D55157F-F3DF-4DFA-AC62-5FDF68259787}" srcOrd="0" destOrd="0" presId="urn:microsoft.com/office/officeart/2005/8/layout/chevron1"/>
    <dgm:cxn modelId="{EC65F44B-4DCE-4045-8048-E71EA559FB4E}" srcId="{FFFDC713-9C6D-494F-B747-10E03DBE1FCF}" destId="{3EFB649C-69A9-4431-A64B-6590D22BA884}" srcOrd="4" destOrd="0" parTransId="{04BB3D59-D53D-4FCA-8837-22E957223C08}" sibTransId="{BE9CE2C4-15B2-4138-942A-6E92A3262E43}"/>
    <dgm:cxn modelId="{D57D92AA-A882-4ECF-9FD6-E9ABAB2FDBDA}" type="presOf" srcId="{FFFDC713-9C6D-494F-B747-10E03DBE1FCF}" destId="{70669202-85BC-41E7-B7D3-161226784804}" srcOrd="0" destOrd="0" presId="urn:microsoft.com/office/officeart/2005/8/layout/chevron1"/>
    <dgm:cxn modelId="{38B727C8-22DF-4160-9C5E-ED0E30FACE21}" srcId="{FFFDC713-9C6D-494F-B747-10E03DBE1FCF}" destId="{53DCB24A-9372-4815-8702-D7D714C26F9E}" srcOrd="1" destOrd="0" parTransId="{21F4F45C-BCC1-446A-9E3A-81BCE93C84AA}" sibTransId="{C40133E9-3380-4163-ADB0-094C22ECDFA5}"/>
    <dgm:cxn modelId="{855F12B0-72C6-458C-A89E-6ABA7A3702ED}" type="presOf" srcId="{61AAE24A-86FB-41B4-8FB2-B5DDFB992E85}" destId="{6BA57024-AE03-432C-99C2-8FBC7BF65A1D}" srcOrd="0" destOrd="0" presId="urn:microsoft.com/office/officeart/2005/8/layout/chevron1"/>
    <dgm:cxn modelId="{4FEF5F83-CEBB-4EF8-98C1-A7B76890CACE}" type="presOf" srcId="{72130FF3-9C4D-4679-9D6A-B27DFF26517E}" destId="{E45A5CCF-A385-4A41-A621-0F5CA3E857CF}" srcOrd="0" destOrd="0" presId="urn:microsoft.com/office/officeart/2005/8/layout/chevron1"/>
    <dgm:cxn modelId="{3D92AC9D-7745-499A-A272-89DD1A2920A9}" srcId="{FFFDC713-9C6D-494F-B747-10E03DBE1FCF}" destId="{61AAE24A-86FB-41B4-8FB2-B5DDFB992E85}" srcOrd="2" destOrd="0" parTransId="{4CB853D1-C3EA-4172-B8F4-E1700795DB02}" sibTransId="{D258C34F-474D-4A30-9AA6-2CDFDCA72664}"/>
    <dgm:cxn modelId="{A10A388A-ACA3-47FA-9E00-37BFDEBD657E}" srcId="{FFFDC713-9C6D-494F-B747-10E03DBE1FCF}" destId="{72130FF3-9C4D-4679-9D6A-B27DFF26517E}" srcOrd="0" destOrd="0" parTransId="{68ACF1E8-06D7-4DAD-A811-2B5BB8690613}" sibTransId="{23516BF4-594D-484E-93E1-9F309440B34F}"/>
    <dgm:cxn modelId="{FB222DEB-9B51-49AD-BB58-072203C51F84}" type="presOf" srcId="{45742271-6CD5-4EAC-B885-F5A755AE03C3}" destId="{C9592348-992B-46FB-A196-235D32EE87C9}" srcOrd="0" destOrd="0" presId="urn:microsoft.com/office/officeart/2005/8/layout/chevron1"/>
    <dgm:cxn modelId="{DD1EC874-7072-4ABD-9373-93F9A5C92254}" srcId="{FFFDC713-9C6D-494F-B747-10E03DBE1FCF}" destId="{45742271-6CD5-4EAC-B885-F5A755AE03C3}" srcOrd="3" destOrd="0" parTransId="{36C03E53-D6B6-4C65-906B-E09B9F41CA30}" sibTransId="{4FA860DC-5294-4AA8-AE77-585C6CE065D9}"/>
    <dgm:cxn modelId="{A6A0E20A-E9A2-4C2D-891D-1EA81F93CFDC}" type="presOf" srcId="{3EFB649C-69A9-4431-A64B-6590D22BA884}" destId="{0B48D6C8-F1D0-4102-A140-F77060007678}" srcOrd="0" destOrd="0" presId="urn:microsoft.com/office/officeart/2005/8/layout/chevron1"/>
    <dgm:cxn modelId="{420FF996-0986-45C3-9BF8-FC730591BA55}" type="presParOf" srcId="{70669202-85BC-41E7-B7D3-161226784804}" destId="{E45A5CCF-A385-4A41-A621-0F5CA3E857CF}" srcOrd="0" destOrd="0" presId="urn:microsoft.com/office/officeart/2005/8/layout/chevron1"/>
    <dgm:cxn modelId="{779E8338-519A-40C4-B5E7-D474917882E9}" type="presParOf" srcId="{70669202-85BC-41E7-B7D3-161226784804}" destId="{665AEB20-2596-4C65-BB81-6E4FE5F4E0AE}" srcOrd="1" destOrd="0" presId="urn:microsoft.com/office/officeart/2005/8/layout/chevron1"/>
    <dgm:cxn modelId="{C90340DA-8C0A-4544-B5FB-4AB36731C772}" type="presParOf" srcId="{70669202-85BC-41E7-B7D3-161226784804}" destId="{2D55157F-F3DF-4DFA-AC62-5FDF68259787}" srcOrd="2" destOrd="0" presId="urn:microsoft.com/office/officeart/2005/8/layout/chevron1"/>
    <dgm:cxn modelId="{0941A7A3-0559-4F9E-85F4-8D003BCD59A5}" type="presParOf" srcId="{70669202-85BC-41E7-B7D3-161226784804}" destId="{77EADCB1-ED92-4178-9F2F-45D9318C5369}" srcOrd="3" destOrd="0" presId="urn:microsoft.com/office/officeart/2005/8/layout/chevron1"/>
    <dgm:cxn modelId="{37B9DB3C-4E6B-4554-8B71-E1563423BE36}" type="presParOf" srcId="{70669202-85BC-41E7-B7D3-161226784804}" destId="{6BA57024-AE03-432C-99C2-8FBC7BF65A1D}" srcOrd="4" destOrd="0" presId="urn:microsoft.com/office/officeart/2005/8/layout/chevron1"/>
    <dgm:cxn modelId="{A7220763-EEFF-4FDE-9033-D1C989B242B5}" type="presParOf" srcId="{70669202-85BC-41E7-B7D3-161226784804}" destId="{12102038-1D18-41E0-AF9F-45BE2FCC5A0B}" srcOrd="5" destOrd="0" presId="urn:microsoft.com/office/officeart/2005/8/layout/chevron1"/>
    <dgm:cxn modelId="{3F031547-CE77-4C97-AA7A-4DBF3C414E6C}" type="presParOf" srcId="{70669202-85BC-41E7-B7D3-161226784804}" destId="{C9592348-992B-46FB-A196-235D32EE87C9}" srcOrd="6" destOrd="0" presId="urn:microsoft.com/office/officeart/2005/8/layout/chevron1"/>
    <dgm:cxn modelId="{F2150554-81F4-42C7-B968-CCF04307A964}" type="presParOf" srcId="{70669202-85BC-41E7-B7D3-161226784804}" destId="{FC8401E1-11BD-49F2-836A-979412FE1EC9}" srcOrd="7" destOrd="0" presId="urn:microsoft.com/office/officeart/2005/8/layout/chevron1"/>
    <dgm:cxn modelId="{F44A83B9-9F03-4D9E-92D1-68BE60E349C0}" type="presParOf" srcId="{70669202-85BC-41E7-B7D3-161226784804}" destId="{0B48D6C8-F1D0-4102-A140-F7706000767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A5CCF-A385-4A41-A621-0F5CA3E857CF}">
      <dsp:nvSpPr>
        <dsp:cNvPr id="0" name=""/>
        <dsp:cNvSpPr/>
      </dsp:nvSpPr>
      <dsp:spPr>
        <a:xfrm>
          <a:off x="1976" y="878184"/>
          <a:ext cx="2564412" cy="1159516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Introduction</a:t>
          </a:r>
          <a:endParaRPr lang="en-GB" sz="2000" kern="1200" dirty="0"/>
        </a:p>
      </dsp:txBody>
      <dsp:txXfrm>
        <a:off x="581734" y="878184"/>
        <a:ext cx="1404896" cy="1159516"/>
      </dsp:txXfrm>
    </dsp:sp>
    <dsp:sp modelId="{2D55157F-F3DF-4DFA-AC62-5FDF68259787}">
      <dsp:nvSpPr>
        <dsp:cNvPr id="0" name=""/>
        <dsp:cNvSpPr/>
      </dsp:nvSpPr>
      <dsp:spPr>
        <a:xfrm>
          <a:off x="2315962" y="882479"/>
          <a:ext cx="2607079" cy="1159516"/>
        </a:xfrm>
        <a:prstGeom prst="chevron">
          <a:avLst/>
        </a:prstGeom>
        <a:solidFill>
          <a:schemeClr val="accent1">
            <a:shade val="80000"/>
            <a:hueOff val="67816"/>
            <a:satOff val="1294"/>
            <a:lumOff val="57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Earth observation data cubes</a:t>
          </a:r>
          <a:endParaRPr lang="en-GB" sz="2000" kern="1200" dirty="0"/>
        </a:p>
      </dsp:txBody>
      <dsp:txXfrm>
        <a:off x="2895720" y="882479"/>
        <a:ext cx="1447563" cy="1159516"/>
      </dsp:txXfrm>
    </dsp:sp>
    <dsp:sp modelId="{6BA57024-AE03-432C-99C2-8FBC7BF65A1D}">
      <dsp:nvSpPr>
        <dsp:cNvPr id="0" name=""/>
        <dsp:cNvSpPr/>
      </dsp:nvSpPr>
      <dsp:spPr>
        <a:xfrm>
          <a:off x="4686936" y="871576"/>
          <a:ext cx="2624464" cy="1159516"/>
        </a:xfrm>
        <a:prstGeom prst="chevron">
          <a:avLst/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Sentinel-2 Semantic Data Cube Austria </a:t>
          </a:r>
          <a:endParaRPr lang="en-GB" sz="2000" kern="1200" dirty="0"/>
        </a:p>
      </dsp:txBody>
      <dsp:txXfrm>
        <a:off x="5266694" y="871576"/>
        <a:ext cx="1464948" cy="1159516"/>
      </dsp:txXfrm>
    </dsp:sp>
    <dsp:sp modelId="{C9592348-992B-46FB-A196-235D32EE87C9}">
      <dsp:nvSpPr>
        <dsp:cNvPr id="0" name=""/>
        <dsp:cNvSpPr/>
      </dsp:nvSpPr>
      <dsp:spPr>
        <a:xfrm>
          <a:off x="7070615" y="871576"/>
          <a:ext cx="2407853" cy="1159516"/>
        </a:xfrm>
        <a:prstGeom prst="chevron">
          <a:avLst/>
        </a:prstGeom>
        <a:solidFill>
          <a:schemeClr val="accent1">
            <a:shade val="80000"/>
            <a:hueOff val="203448"/>
            <a:satOff val="3881"/>
            <a:lumOff val="171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Case study</a:t>
          </a:r>
          <a:endParaRPr lang="en-GB" sz="2000" kern="1200" dirty="0"/>
        </a:p>
      </dsp:txBody>
      <dsp:txXfrm>
        <a:off x="7650373" y="871576"/>
        <a:ext cx="1248337" cy="1159516"/>
      </dsp:txXfrm>
    </dsp:sp>
    <dsp:sp modelId="{0B48D6C8-F1D0-4102-A140-F77060007678}">
      <dsp:nvSpPr>
        <dsp:cNvPr id="0" name=""/>
        <dsp:cNvSpPr/>
      </dsp:nvSpPr>
      <dsp:spPr>
        <a:xfrm>
          <a:off x="9237681" y="871576"/>
          <a:ext cx="2407853" cy="1159516"/>
        </a:xfrm>
        <a:prstGeom prst="chevron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Conclusion</a:t>
          </a:r>
          <a:endParaRPr lang="en-GB" sz="2000" kern="1200" dirty="0"/>
        </a:p>
      </dsp:txBody>
      <dsp:txXfrm>
        <a:off x="9817439" y="871576"/>
        <a:ext cx="1248337" cy="1159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4380D-2203-4E3B-8337-0AA6D5EB54C5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90A9D-EF70-423F-B592-A182EE40748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4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011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42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03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16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075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751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29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207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609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535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22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924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287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500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2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912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476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44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672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6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109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702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983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A9D-EF70-423F-B592-A182EE40748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68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5067-A751-46F6-BED2-0373ACCA8992}" type="datetime1">
              <a:rPr lang="en-GB" smtClean="0"/>
              <a:t>10/06/2022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13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2A374-8744-4140-9804-E2430C0103E2}" type="datetime1">
              <a:rPr lang="en-GB" smtClean="0"/>
              <a:t>10/06/2022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45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381E-23D7-4D12-866C-DF975A5321E0}" type="datetime1">
              <a:rPr lang="en-GB" smtClean="0"/>
              <a:t>10/06/2022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2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B480-7336-45C1-870C-30D1BA4044B8}" type="datetime1">
              <a:rPr lang="en-GB" smtClean="0"/>
              <a:t>10/06/2022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30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E73C-7A19-434E-AB1F-F0CFB8D9A1E6}" type="datetime1">
              <a:rPr lang="en-GB" smtClean="0"/>
              <a:t>10/06/2022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56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B3B0-5B70-45E3-9A9B-B67D992A3F81}" type="datetime1">
              <a:rPr lang="en-GB" smtClean="0"/>
              <a:t>10/06/2022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84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CCCF-4E19-4730-97D2-AB039250304E}" type="datetime1">
              <a:rPr lang="en-GB" smtClean="0"/>
              <a:t>10/06/2022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61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E29FB-0510-4650-B202-C45267F88E63}" type="datetime1">
              <a:rPr lang="en-GB" smtClean="0"/>
              <a:t>10/06/2022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0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E008-D21C-4724-A1FF-6EC832D4759C}" type="datetime1">
              <a:rPr lang="en-GB" smtClean="0"/>
              <a:t>10/06/2022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5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3D7E-0E8F-4E23-98BA-B9F48B4A0692}" type="datetime1">
              <a:rPr lang="en-GB" smtClean="0"/>
              <a:t>10/06/2022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5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50D1-3296-4113-B4C2-65A7E7C1DB7E}" type="datetime1">
              <a:rPr lang="en-GB" smtClean="0"/>
              <a:t>10/06/2022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33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7199A-A9CF-47D7-9FC2-8B8C23C3CA85}" type="datetime1">
              <a:rPr lang="en-GB" smtClean="0"/>
              <a:t>10/06/2022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Analysis &amp; modelling | Michaela Sichert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587BE-12AC-43D8-8348-0E7D43617E9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pn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207478" y="1795223"/>
            <a:ext cx="6840748" cy="2387600"/>
          </a:xfrm>
        </p:spPr>
        <p:txBody>
          <a:bodyPr>
            <a:normAutofit/>
          </a:bodyPr>
          <a:lstStyle/>
          <a:p>
            <a:r>
              <a:rPr lang="en-GB" dirty="0" smtClean="0"/>
              <a:t>Time series analysis</a:t>
            </a:r>
            <a:br>
              <a:rPr lang="en-GB" dirty="0" smtClean="0"/>
            </a:br>
            <a:r>
              <a:rPr lang="en-GB" dirty="0" smtClean="0"/>
              <a:t>(Semantic Data Cube)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63704" y="4292152"/>
            <a:ext cx="7128296" cy="1655762"/>
          </a:xfrm>
        </p:spPr>
        <p:txBody>
          <a:bodyPr/>
          <a:lstStyle/>
          <a:p>
            <a:r>
              <a:rPr lang="en-GB" dirty="0" smtClean="0"/>
              <a:t>Michaela Sichert</a:t>
            </a:r>
          </a:p>
          <a:p>
            <a:r>
              <a:rPr lang="en-GB" dirty="0" smtClean="0"/>
              <a:t>Email: Michaela.Sichert@stud.sbg.ac.at</a:t>
            </a:r>
          </a:p>
          <a:p>
            <a:r>
              <a:rPr lang="en-GB" dirty="0" smtClean="0"/>
              <a:t>09.06.2022</a:t>
            </a:r>
            <a:endParaRPr lang="en-GB" dirty="0"/>
          </a:p>
        </p:txBody>
      </p:sp>
      <p:sp>
        <p:nvSpPr>
          <p:cNvPr id="5" name="Rechteck 4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5"/>
          <a:stretch/>
        </p:blipFill>
        <p:spPr>
          <a:xfrm>
            <a:off x="0" y="365125"/>
            <a:ext cx="2460017" cy="10596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7" t="36481" b="34650"/>
          <a:stretch/>
        </p:blipFill>
        <p:spPr>
          <a:xfrm>
            <a:off x="10550394" y="296114"/>
            <a:ext cx="1641606" cy="768757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5661878"/>
            <a:ext cx="3889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PLUS </a:t>
            </a:r>
            <a:r>
              <a:rPr lang="en-GB" sz="1200" dirty="0" smtClean="0"/>
              <a:t>logo: https</a:t>
            </a:r>
            <a:r>
              <a:rPr lang="en-GB" sz="1200" dirty="0"/>
              <a:t>://</a:t>
            </a:r>
            <a:r>
              <a:rPr lang="en-GB" sz="1200" dirty="0" smtClean="0"/>
              <a:t>upload.wikimedia.org/wikipedia/</a:t>
            </a:r>
          </a:p>
          <a:p>
            <a:r>
              <a:rPr lang="en-GB" sz="1200" dirty="0" smtClean="0"/>
              <a:t>commons/2/2c/Logo_der_Universit%C3%A4t_Salzburg.jpg </a:t>
            </a:r>
            <a:endParaRPr lang="en-GB" sz="1200" dirty="0"/>
          </a:p>
          <a:p>
            <a:r>
              <a:rPr lang="en-GB" sz="1200" dirty="0"/>
              <a:t>ZGIS logo: https://austria-in-space.at/resources/img/logos-organisationen/ </a:t>
            </a:r>
            <a:r>
              <a:rPr lang="en-GB" sz="1200" dirty="0" smtClean="0"/>
              <a:t>unisalzburg.png</a:t>
            </a:r>
          </a:p>
        </p:txBody>
      </p:sp>
    </p:spTree>
    <p:extLst>
      <p:ext uri="{BB962C8B-B14F-4D97-AF65-F5344CB8AC3E}">
        <p14:creationId xmlns:p14="http://schemas.microsoft.com/office/powerpoint/2010/main" val="9108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/>
              <a:t>Sentinel-2 Semantic Data Cube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37183"/>
            <a:ext cx="1009365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Sen2Cube.at:</a:t>
            </a:r>
          </a:p>
          <a:p>
            <a:r>
              <a:rPr lang="en-GB" dirty="0" smtClean="0"/>
              <a:t>First operational semantic EO data cube on a national level covering Austria</a:t>
            </a:r>
          </a:p>
          <a:p>
            <a:r>
              <a:rPr lang="en-GB" dirty="0" smtClean="0"/>
              <a:t>Enables </a:t>
            </a:r>
            <a:r>
              <a:rPr lang="en-GB" dirty="0"/>
              <a:t>content-based image search and </a:t>
            </a:r>
            <a:r>
              <a:rPr lang="en-GB" dirty="0" smtClean="0"/>
              <a:t>analysis </a:t>
            </a:r>
            <a:r>
              <a:rPr lang="en-GB" dirty="0"/>
              <a:t>of all </a:t>
            </a:r>
            <a:r>
              <a:rPr lang="en-GB" dirty="0" smtClean="0"/>
              <a:t>Sentinel-2 </a:t>
            </a:r>
            <a:r>
              <a:rPr lang="en-GB" dirty="0"/>
              <a:t>images </a:t>
            </a:r>
            <a:r>
              <a:rPr lang="en-GB" dirty="0" smtClean="0"/>
              <a:t>in </a:t>
            </a:r>
            <a:r>
              <a:rPr lang="en-GB" dirty="0"/>
              <a:t>user-defined regions and time </a:t>
            </a:r>
            <a:r>
              <a:rPr lang="en-GB" dirty="0" smtClean="0"/>
              <a:t>intervals</a:t>
            </a:r>
          </a:p>
          <a:p>
            <a:r>
              <a:rPr lang="en-GB" dirty="0" smtClean="0"/>
              <a:t>Image query system accessible as web-application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10</a:t>
            </a:fld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48" y="3968691"/>
            <a:ext cx="6549852" cy="197278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92596" y="5995025"/>
            <a:ext cx="3461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https://manual.sen2cube.at/img/logo_b.png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b="7255"/>
          <a:stretch/>
        </p:blipFill>
        <p:spPr>
          <a:xfrm>
            <a:off x="0" y="5555411"/>
            <a:ext cx="1339941" cy="12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4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/>
              <a:t>Sentinel-2 Semantic Data Cube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25625"/>
            <a:ext cx="630936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Satellite Image Automatic Mapper (SIAM):</a:t>
            </a:r>
          </a:p>
          <a:p>
            <a:r>
              <a:rPr lang="en-GB" dirty="0" smtClean="0"/>
              <a:t>User independent expert system</a:t>
            </a:r>
          </a:p>
          <a:p>
            <a:r>
              <a:rPr lang="en-GB" dirty="0" smtClean="0"/>
              <a:t>Automated </a:t>
            </a:r>
            <a:r>
              <a:rPr lang="en-GB" dirty="0"/>
              <a:t>pixel- and spectral rule-based decision-tree </a:t>
            </a:r>
            <a:r>
              <a:rPr lang="en-GB" dirty="0" smtClean="0"/>
              <a:t>classifier assigns </a:t>
            </a:r>
            <a:r>
              <a:rPr lang="en-GB" dirty="0"/>
              <a:t>m</a:t>
            </a:r>
            <a:r>
              <a:rPr lang="en-GB" dirty="0" smtClean="0"/>
              <a:t>ultispectral </a:t>
            </a:r>
            <a:r>
              <a:rPr lang="en-GB" dirty="0" err="1" smtClean="0"/>
              <a:t>color</a:t>
            </a:r>
            <a:r>
              <a:rPr lang="en-GB" dirty="0" smtClean="0"/>
              <a:t> names to each observation</a:t>
            </a:r>
            <a:endParaRPr lang="en-GB" dirty="0"/>
          </a:p>
          <a:p>
            <a:r>
              <a:rPr lang="en-GB" dirty="0" smtClean="0">
                <a:sym typeface="Wingdings" panose="05000000000000000000" pitchFamily="2" charset="2"/>
              </a:rPr>
              <a:t>Sen2Cube.at provides 33 SIAM </a:t>
            </a:r>
            <a:r>
              <a:rPr lang="en-GB" dirty="0" err="1" smtClean="0">
                <a:sym typeface="Wingdings" panose="05000000000000000000" pitchFamily="2" charset="2"/>
              </a:rPr>
              <a:t>color</a:t>
            </a:r>
            <a:r>
              <a:rPr lang="en-GB" dirty="0" smtClean="0">
                <a:sym typeface="Wingdings" panose="05000000000000000000" pitchFamily="2" charset="2"/>
              </a:rPr>
              <a:t> names</a:t>
            </a:r>
            <a:endParaRPr lang="en-GB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11</a:t>
            </a:fld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2335" t="18290" r="4120"/>
          <a:stretch/>
        </p:blipFill>
        <p:spPr>
          <a:xfrm>
            <a:off x="7147560" y="2351789"/>
            <a:ext cx="4861561" cy="313648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388310" y="5613862"/>
            <a:ext cx="161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http://sen2cube.at/</a:t>
            </a:r>
            <a:endParaRPr lang="en-GB" sz="1100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b="7255"/>
          <a:stretch/>
        </p:blipFill>
        <p:spPr>
          <a:xfrm>
            <a:off x="0" y="5555411"/>
            <a:ext cx="1339941" cy="12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/>
              <a:t>Sentinel-2 Semantic Data Cube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Sen2Cube.at</a:t>
            </a:r>
            <a:r>
              <a:rPr lang="en-GB" dirty="0" smtClean="0"/>
              <a:t>: demo.sen2cube.at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12</a:t>
            </a:fld>
            <a:endParaRPr lang="en-GB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2323687"/>
            <a:ext cx="8079069" cy="397507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392" y="1746776"/>
            <a:ext cx="4010025" cy="11334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391" y="3059638"/>
            <a:ext cx="4010025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492" y="4774138"/>
            <a:ext cx="4019550" cy="1524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b="7255"/>
          <a:stretch/>
        </p:blipFill>
        <p:spPr>
          <a:xfrm>
            <a:off x="0" y="5555411"/>
            <a:ext cx="1339941" cy="12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1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/>
              <a:t>Sentinel-2 Semantic Data Cube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13</a:t>
            </a:fld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96" y="1317970"/>
            <a:ext cx="6171134" cy="5403505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3015996" y="2819400"/>
            <a:ext cx="1254077" cy="13989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3015997" y="1997486"/>
            <a:ext cx="1254077" cy="725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b="7255"/>
          <a:stretch/>
        </p:blipFill>
        <p:spPr>
          <a:xfrm>
            <a:off x="0" y="5555411"/>
            <a:ext cx="1339941" cy="1285786"/>
          </a:xfrm>
          <a:prstGeom prst="rect">
            <a:avLst/>
          </a:prstGeom>
        </p:spPr>
      </p:pic>
      <p:sp>
        <p:nvSpPr>
          <p:cNvPr id="3" name="Pfeil nach rechts 2"/>
          <p:cNvSpPr/>
          <p:nvPr/>
        </p:nvSpPr>
        <p:spPr>
          <a:xfrm>
            <a:off x="5373821" y="2163427"/>
            <a:ext cx="572307" cy="65597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2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/>
              <a:t>Sentinel-2 Semantic Data Cube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14</a:t>
            </a:fld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97" y="1317970"/>
            <a:ext cx="6171134" cy="54035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994" y="1317970"/>
            <a:ext cx="6152988" cy="53978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355" y="3048000"/>
            <a:ext cx="940782" cy="33432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b="7255"/>
          <a:stretch/>
        </p:blipFill>
        <p:spPr>
          <a:xfrm>
            <a:off x="0" y="5555411"/>
            <a:ext cx="1339941" cy="1285786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5995" y="1328291"/>
            <a:ext cx="6171137" cy="5360331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3015996" y="4476466"/>
            <a:ext cx="1254077" cy="29394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/>
          <p:cNvSpPr/>
          <p:nvPr/>
        </p:nvSpPr>
        <p:spPr>
          <a:xfrm>
            <a:off x="3015993" y="5723253"/>
            <a:ext cx="1254077" cy="2939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18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/>
              <a:t>Sentinel-2 Semantic Data Cube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</a:t>
            </a:r>
            <a:r>
              <a:rPr lang="en-GB" dirty="0" smtClean="0"/>
              <a:t>mportant verbs: Mask with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15</a:t>
            </a:fld>
            <a:endParaRPr lang="en-GB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39940"/>
            <a:ext cx="9858375" cy="27908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7086803" y="5401522"/>
            <a:ext cx="36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https://manual.sen2cube.at/blocks.html#mask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b="7255"/>
          <a:stretch/>
        </p:blipFill>
        <p:spPr>
          <a:xfrm>
            <a:off x="0" y="5555411"/>
            <a:ext cx="1339941" cy="12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/>
              <a:t>Sentinel-2 Semantic Data Cube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</a:t>
            </a:r>
            <a:r>
              <a:rPr lang="en-GB" dirty="0" smtClean="0"/>
              <a:t>mportant verbs: Group by &amp; ungroup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16</a:t>
            </a:fld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3" y="2746633"/>
            <a:ext cx="8526594" cy="2564125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5472752" y="5465993"/>
            <a:ext cx="48865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https://manual.sen2cube.at/blocks.html#group-by-and-ungroup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b="7255"/>
          <a:stretch/>
        </p:blipFill>
        <p:spPr>
          <a:xfrm>
            <a:off x="0" y="5555411"/>
            <a:ext cx="1339941" cy="12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/>
              <a:t>Sentinel-2 Semantic Data Cube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Important verbs: Reduce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17</a:t>
            </a:fld>
            <a:endParaRPr lang="en-GB"/>
          </a:p>
        </p:txBody>
      </p:sp>
      <p:sp>
        <p:nvSpPr>
          <p:cNvPr id="8" name="Rechteck 7"/>
          <p:cNvSpPr/>
          <p:nvPr/>
        </p:nvSpPr>
        <p:spPr>
          <a:xfrm>
            <a:off x="7154466" y="5212315"/>
            <a:ext cx="3732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https://manual.sen2cube.at/blocks.html#reduce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1643"/>
            <a:ext cx="4920258" cy="211299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997" y="2841643"/>
            <a:ext cx="4020901" cy="221543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b="7255"/>
          <a:stretch/>
        </p:blipFill>
        <p:spPr>
          <a:xfrm>
            <a:off x="0" y="5555411"/>
            <a:ext cx="1339941" cy="12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04 Case study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25625"/>
            <a:ext cx="344912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Snow cover time series analysis in the </a:t>
            </a:r>
            <a:r>
              <a:rPr lang="en-GB" dirty="0" err="1" smtClean="0"/>
              <a:t>Hohe</a:t>
            </a:r>
            <a:r>
              <a:rPr lang="en-GB" dirty="0" smtClean="0"/>
              <a:t> Tauern National Park (HTNP)</a:t>
            </a:r>
            <a:endParaRPr lang="en-GB" dirty="0"/>
          </a:p>
        </p:txBody>
      </p:sp>
      <p:pic>
        <p:nvPicPr>
          <p:cNvPr id="8" name="Inhaltsplatzhalt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" y="5517498"/>
            <a:ext cx="1318929" cy="131892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18</a:t>
            </a:fld>
            <a:endParaRPr lang="en-GB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7" y="1149580"/>
            <a:ext cx="7144393" cy="50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04 Case study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Semantic concepts: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19</a:t>
            </a:fld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146" t="1482" r="1125"/>
          <a:stretch/>
        </p:blipFill>
        <p:spPr>
          <a:xfrm>
            <a:off x="4141553" y="1825625"/>
            <a:ext cx="7212247" cy="4585472"/>
          </a:xfrm>
          <a:prstGeom prst="rect">
            <a:avLst/>
          </a:prstGeom>
        </p:spPr>
      </p:pic>
      <p:pic>
        <p:nvPicPr>
          <p:cNvPr id="13" name="Inhaltsplatzhalt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" y="5517498"/>
            <a:ext cx="1318929" cy="13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3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45500"/>
            <a:ext cx="10515600" cy="1325563"/>
          </a:xfrm>
        </p:spPr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pic>
        <p:nvPicPr>
          <p:cNvPr id="8" name="Inhaltsplatzhalt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96" y="3889251"/>
            <a:ext cx="1195133" cy="1195133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17" name="Diagramm 16"/>
          <p:cNvGraphicFramePr/>
          <p:nvPr>
            <p:extLst>
              <p:ext uri="{D42A27DB-BD31-4B8C-83A1-F6EECF244321}">
                <p14:modId xmlns:p14="http://schemas.microsoft.com/office/powerpoint/2010/main" val="4207743164"/>
              </p:ext>
            </p:extLst>
          </p:nvPr>
        </p:nvGraphicFramePr>
        <p:xfrm>
          <a:off x="419099" y="1631515"/>
          <a:ext cx="11657882" cy="29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Grafik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18" y="3841361"/>
            <a:ext cx="1268083" cy="1268083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t="14636" r="8610" b="8357"/>
          <a:stretch/>
        </p:blipFill>
        <p:spPr>
          <a:xfrm>
            <a:off x="592043" y="3891025"/>
            <a:ext cx="1406106" cy="131121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21" y="3702483"/>
            <a:ext cx="1545837" cy="154583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811" y="3884460"/>
            <a:ext cx="1312989" cy="13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1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04 Case study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Application: Deriving information about the cloud-free snow cover per year and per month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Delete all observations corresponding to the cloud entity with the ‘mask with’ verb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Group by year and month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Reduction over time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20</a:t>
            </a:fld>
            <a:endParaRPr lang="en-GB"/>
          </a:p>
        </p:txBody>
      </p:sp>
      <p:pic>
        <p:nvPicPr>
          <p:cNvPr id="13" name="Inhaltsplatzhalt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" y="5517498"/>
            <a:ext cx="1318929" cy="13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2"/>
          <a:stretch/>
        </p:blipFill>
        <p:spPr>
          <a:xfrm>
            <a:off x="1902509" y="1721818"/>
            <a:ext cx="9451291" cy="49632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04 Case study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Results:</a:t>
            </a:r>
            <a:endParaRPr lang="en-GB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21</a:t>
            </a:fld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" y="5517498"/>
            <a:ext cx="1318929" cy="13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6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91" y="1870075"/>
            <a:ext cx="9772209" cy="43320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04 Case study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Results:</a:t>
            </a:r>
            <a:endParaRPr lang="en-GB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22</a:t>
            </a:fld>
            <a:endParaRPr lang="en-GB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" y="5517498"/>
            <a:ext cx="1318929" cy="13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05 Conclusion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25625"/>
            <a:ext cx="925492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Semantic EO data cubes…</a:t>
            </a:r>
          </a:p>
          <a:p>
            <a:pPr marL="0" indent="0">
              <a:buNone/>
            </a:pPr>
            <a:endParaRPr lang="en-GB" sz="1400" dirty="0" smtClean="0"/>
          </a:p>
          <a:p>
            <a:pPr marL="0" indent="0">
              <a:buNone/>
            </a:pPr>
            <a:r>
              <a:rPr lang="en-GB" dirty="0" smtClean="0"/>
              <a:t>… combine EO data with an interpretation for each observation</a:t>
            </a:r>
          </a:p>
          <a:p>
            <a:pPr marL="0" indent="0">
              <a:buNone/>
            </a:pPr>
            <a:r>
              <a:rPr lang="en-GB" dirty="0" smtClean="0"/>
              <a:t>… use human-readable semantic queries to automatically derive information </a:t>
            </a:r>
          </a:p>
          <a:p>
            <a:pPr marL="0" indent="0">
              <a:buNone/>
            </a:pPr>
            <a:r>
              <a:rPr lang="en-GB" dirty="0" smtClean="0"/>
              <a:t>… are the foundation for big EO data expert systems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23</a:t>
            </a:fld>
            <a:endParaRPr lang="en-GB"/>
          </a:p>
        </p:txBody>
      </p:sp>
      <p:sp>
        <p:nvSpPr>
          <p:cNvPr id="14" name="Rechteck 13"/>
          <p:cNvSpPr/>
          <p:nvPr/>
        </p:nvSpPr>
        <p:spPr>
          <a:xfrm>
            <a:off x="838200" y="5120358"/>
            <a:ext cx="2475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ea typeface="Calibri" panose="020F0502020204030204" pitchFamily="34" charset="0"/>
              </a:rPr>
              <a:t>(Augustin </a:t>
            </a:r>
            <a:r>
              <a:rPr lang="en-GB" sz="2000" dirty="0">
                <a:ea typeface="Calibri" panose="020F0502020204030204" pitchFamily="34" charset="0"/>
              </a:rPr>
              <a:t>et al., </a:t>
            </a:r>
            <a:r>
              <a:rPr lang="en-GB" sz="2000" dirty="0" smtClean="0">
                <a:ea typeface="Calibri" panose="020F0502020204030204" pitchFamily="34" charset="0"/>
              </a:rPr>
              <a:t>2019)</a:t>
            </a:r>
            <a:endParaRPr lang="en-GB" sz="2000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0468"/>
            <a:ext cx="1312989" cy="13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(selection)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AUGUSTIN, H., SUDMANNS, M., TIEDE, D., LANG, S. &amp; BARALDI, A. 2019. Semantic Earth observation data cubes. </a:t>
            </a:r>
            <a:r>
              <a:rPr lang="en-US" i="1" dirty="0" smtClean="0"/>
              <a:t>Data,</a:t>
            </a:r>
            <a:r>
              <a:rPr lang="en-US" dirty="0" smtClean="0"/>
              <a:t> 4</a:t>
            </a:r>
            <a:r>
              <a:rPr lang="en-US" b="1" dirty="0" smtClean="0"/>
              <a:t>,</a:t>
            </a:r>
            <a:r>
              <a:rPr lang="en-US" dirty="0" smtClean="0"/>
              <a:t> 102.</a:t>
            </a:r>
          </a:p>
          <a:p>
            <a:pPr marL="0" indent="0">
              <a:buNone/>
            </a:pPr>
            <a:r>
              <a:rPr lang="en-US" dirty="0" smtClean="0"/>
              <a:t>MAIN-KNORN, M., PFLUG, B., LOUIS, J., DEBAECKER, V., MÜLLER-WILM, U. &amp; GASCON, F. Sen2Cor for sentinel-2.  Image and Signal Processing for Remote Sensing XXIII, 2017. International Society for Optics and Photonics, 1042704.</a:t>
            </a:r>
          </a:p>
          <a:p>
            <a:pPr marL="0" indent="0">
              <a:buNone/>
            </a:pPr>
            <a:r>
              <a:rPr lang="en-US" dirty="0" smtClean="0"/>
              <a:t>PHIRI, D., SIMWANDA, M., SALEKIN, S., NYIRENDA, V. R., MURAYAMA, Y. &amp; RANAGALAGE, M. 2020. Sentinel-2 data for land cover/use mapping: A review. </a:t>
            </a:r>
            <a:r>
              <a:rPr lang="en-US" i="1" dirty="0" smtClean="0"/>
              <a:t>Remote Sensing,</a:t>
            </a:r>
            <a:r>
              <a:rPr lang="en-US" dirty="0" smtClean="0"/>
              <a:t> 12</a:t>
            </a:r>
            <a:r>
              <a:rPr lang="en-US" b="1" dirty="0" smtClean="0"/>
              <a:t>,</a:t>
            </a:r>
            <a:r>
              <a:rPr lang="en-US" dirty="0" smtClean="0"/>
              <a:t> 2291.</a:t>
            </a:r>
          </a:p>
          <a:p>
            <a:pPr marL="0" indent="0">
              <a:buNone/>
            </a:pPr>
            <a:r>
              <a:rPr lang="en-US" dirty="0" smtClean="0"/>
              <a:t>POUSSIN, C., GUIGOZ, Y., PALAZZI, E., TERZAGO, S., CHATENOUX, B. &amp; GIULIANI, G. 2019. Snow Cover Evolution in the Gran Paradiso National Park, Italian Alps, Using the Earth Observation Data Cube. </a:t>
            </a:r>
            <a:r>
              <a:rPr lang="en-US" i="1" dirty="0" smtClean="0"/>
              <a:t>Data,</a:t>
            </a:r>
            <a:r>
              <a:rPr lang="en-US" dirty="0" smtClean="0"/>
              <a:t> 4</a:t>
            </a:r>
            <a:r>
              <a:rPr lang="en-US" b="1" dirty="0" smtClean="0"/>
              <a:t>,</a:t>
            </a:r>
            <a:r>
              <a:rPr lang="en-US" dirty="0" smtClean="0"/>
              <a:t> 138.</a:t>
            </a:r>
          </a:p>
          <a:p>
            <a:pPr marL="0" indent="0">
              <a:buNone/>
            </a:pPr>
            <a:r>
              <a:rPr lang="en-US" dirty="0" smtClean="0"/>
              <a:t>SIMOES, R., CAMARA, G., QUEIROZ, G., SOUZA, F., ANDRADE, P. R., SANTOS, L., CARVALHO, A. &amp; FERREIRA, K. 2021. Satellite image time series analysis for big earth observation data. </a:t>
            </a:r>
            <a:r>
              <a:rPr lang="en-US" i="1" dirty="0" smtClean="0"/>
              <a:t>Remote Sensing,</a:t>
            </a:r>
            <a:r>
              <a:rPr lang="en-US" dirty="0" smtClean="0"/>
              <a:t> 13</a:t>
            </a:r>
            <a:r>
              <a:rPr lang="en-US" b="1" dirty="0" smtClean="0"/>
              <a:t>,</a:t>
            </a:r>
            <a:r>
              <a:rPr lang="en-US" dirty="0" smtClean="0"/>
              <a:t> 2428.</a:t>
            </a:r>
          </a:p>
          <a:p>
            <a:pPr marL="0" indent="0">
              <a:buNone/>
            </a:pPr>
            <a:r>
              <a:rPr lang="en-US" dirty="0" smtClean="0"/>
              <a:t>SUDMANNS, M., AUGUSTIN, H., VAN DER MEER, L., BARALDI, A. &amp; TIEDE, D. 2021. The Austrian Semantic EO Data Cube Infrastructure. </a:t>
            </a:r>
            <a:r>
              <a:rPr lang="en-US" i="1" dirty="0" smtClean="0"/>
              <a:t>Remote Sensing,</a:t>
            </a:r>
            <a:r>
              <a:rPr lang="en-US" dirty="0" smtClean="0"/>
              <a:t> 13</a:t>
            </a:r>
            <a:r>
              <a:rPr lang="en-US" b="1" dirty="0" smtClean="0"/>
              <a:t>,</a:t>
            </a:r>
            <a:r>
              <a:rPr lang="en-US" dirty="0" smtClean="0"/>
              <a:t> 4807.</a:t>
            </a:r>
          </a:p>
          <a:p>
            <a:pPr marL="0" indent="0">
              <a:buNone/>
            </a:pPr>
            <a:r>
              <a:rPr lang="en-US" dirty="0" smtClean="0"/>
              <a:t>SUDMANNS, M., TIEDE, D., LANG, S. &amp; BARALDI, A. 2018. Semantic and syntactic interoperability in online processing of big Earth observation data. </a:t>
            </a:r>
            <a:r>
              <a:rPr lang="en-US" i="1" dirty="0" smtClean="0"/>
              <a:t>International journal of digital earth,</a:t>
            </a:r>
            <a:r>
              <a:rPr lang="en-US" dirty="0" smtClean="0"/>
              <a:t> 11</a:t>
            </a:r>
            <a:r>
              <a:rPr lang="en-US" b="1" dirty="0" smtClean="0"/>
              <a:t>,</a:t>
            </a:r>
            <a:r>
              <a:rPr lang="en-US" dirty="0" smtClean="0"/>
              <a:t> 95-112.</a:t>
            </a:r>
          </a:p>
          <a:p>
            <a:pPr marL="0" indent="0">
              <a:buNone/>
            </a:pPr>
            <a:r>
              <a:rPr lang="en-US" dirty="0" smtClean="0"/>
              <a:t>SUDMANNS, M., TIEDE, D., LANG, S., BERGSTEDT, H., TROST, G., AUGUSTIN, H., BARALDI, A. &amp; BLASCHKE, T. 2019. Big Earth data: disruptive changes in Earth observation data management and analysis? </a:t>
            </a:r>
            <a:r>
              <a:rPr lang="en-US" i="1" dirty="0" smtClean="0"/>
              <a:t>International Journal of Digital Earth,</a:t>
            </a:r>
            <a:r>
              <a:rPr lang="en-US" dirty="0" smtClean="0"/>
              <a:t> 13</a:t>
            </a:r>
            <a:r>
              <a:rPr lang="en-US" b="1" dirty="0" smtClean="0"/>
              <a:t>,</a:t>
            </a:r>
            <a:r>
              <a:rPr lang="en-US" dirty="0" smtClean="0"/>
              <a:t> 832-850.</a:t>
            </a:r>
          </a:p>
          <a:p>
            <a:pPr marL="0" indent="0">
              <a:buNone/>
            </a:pPr>
            <a:r>
              <a:rPr lang="en-US" dirty="0" smtClean="0"/>
              <a:t>TIEDE, D., SUDMANNS, M., AUGUSTIN, H., LANG, S. &amp; BARALDI, A. 2019. Sentinel-2 Semantic Data Information Cube Austria. </a:t>
            </a:r>
            <a:r>
              <a:rPr lang="en-US" i="1" dirty="0" smtClean="0"/>
              <a:t>Proceedings of the 2019 Big Data from Space (BiDS’19), Munich, Germany</a:t>
            </a:r>
            <a:r>
              <a:rPr lang="en-US" b="1" dirty="0" smtClean="0"/>
              <a:t>,</a:t>
            </a:r>
            <a:r>
              <a:rPr lang="en-US" dirty="0" smtClean="0"/>
              <a:t> 19-21.</a:t>
            </a:r>
          </a:p>
          <a:p>
            <a:pPr marL="0" indent="0">
              <a:buNone/>
            </a:pPr>
            <a:r>
              <a:rPr lang="pl-PL" dirty="0" smtClean="0"/>
              <a:t>Z_GIS, </a:t>
            </a:r>
            <a:r>
              <a:rPr lang="de-DE" dirty="0" smtClean="0"/>
              <a:t>Department </a:t>
            </a:r>
            <a:r>
              <a:rPr lang="de-DE" dirty="0" err="1" smtClean="0"/>
              <a:t>of</a:t>
            </a:r>
            <a:r>
              <a:rPr lang="de-DE" dirty="0" smtClean="0"/>
              <a:t> Geoinformatics</a:t>
            </a:r>
            <a:r>
              <a:rPr lang="pl-PL" dirty="0" smtClean="0"/>
              <a:t>. </a:t>
            </a:r>
            <a:r>
              <a:rPr lang="pl-PL" dirty="0" smtClean="0"/>
              <a:t>2022. </a:t>
            </a:r>
            <a:r>
              <a:rPr lang="pl-PL" i="1" dirty="0" smtClean="0"/>
              <a:t>Sen2Cube.at Manual </a:t>
            </a:r>
            <a:r>
              <a:rPr lang="en-US" dirty="0" smtClean="0"/>
              <a:t>[Online]. University of Salzburg. Available: https://manual.sen2cube.at/index.html [Accessed 26.05 2022].</a:t>
            </a:r>
          </a:p>
          <a:p>
            <a:pPr marL="0" indent="0">
              <a:buNone/>
            </a:pPr>
            <a:endParaRPr lang="en-US" i="1" dirty="0" smtClean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25</a:t>
            </a:fld>
            <a:endParaRPr lang="en-GB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59" y="1579707"/>
            <a:ext cx="4622081" cy="4622081"/>
          </a:xfrm>
          <a:prstGeom prst="rect">
            <a:avLst/>
          </a:prstGeom>
        </p:spPr>
      </p:pic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Thank you for your attention!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1412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01 Introduction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25625"/>
            <a:ext cx="576072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Time series analysis:</a:t>
            </a:r>
          </a:p>
          <a:p>
            <a:r>
              <a:rPr lang="en-GB" dirty="0" smtClean="0"/>
              <a:t>Comparison of the sam</a:t>
            </a:r>
            <a:r>
              <a:rPr lang="en-GB" dirty="0"/>
              <a:t>e</a:t>
            </a:r>
            <a:r>
              <a:rPr lang="en-GB" dirty="0" smtClean="0"/>
              <a:t> phenomenon at varying times</a:t>
            </a:r>
          </a:p>
          <a:p>
            <a:r>
              <a:rPr lang="en-GB" dirty="0" smtClean="0"/>
              <a:t>Requirement: </a:t>
            </a:r>
            <a:r>
              <a:rPr lang="en-GB" dirty="0"/>
              <a:t>c</a:t>
            </a:r>
            <a:r>
              <a:rPr lang="en-GB" dirty="0" smtClean="0"/>
              <a:t>ontinuous data series at homologous </a:t>
            </a:r>
            <a:r>
              <a:rPr lang="en-GB" dirty="0"/>
              <a:t>sites over </a:t>
            </a:r>
            <a:r>
              <a:rPr lang="en-GB" dirty="0" smtClean="0"/>
              <a:t>time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3</a:t>
            </a:fld>
            <a:endParaRPr lang="en-GB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t="14636" r="8610" b="8357"/>
          <a:stretch/>
        </p:blipFill>
        <p:spPr>
          <a:xfrm>
            <a:off x="276045" y="5364719"/>
            <a:ext cx="1406106" cy="131121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9048104" y="5801075"/>
            <a:ext cx="2305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ea typeface="Calibri" panose="020F0502020204030204" pitchFamily="34" charset="0"/>
              </a:rPr>
              <a:t>(</a:t>
            </a:r>
            <a:r>
              <a:rPr lang="en-GB" sz="2000" dirty="0" err="1">
                <a:ea typeface="Calibri" panose="020F0502020204030204" pitchFamily="34" charset="0"/>
              </a:rPr>
              <a:t>Simoes</a:t>
            </a:r>
            <a:r>
              <a:rPr lang="en-GB" sz="2000" dirty="0">
                <a:ea typeface="Calibri" panose="020F0502020204030204" pitchFamily="34" charset="0"/>
              </a:rPr>
              <a:t> et al., 2021)</a:t>
            </a:r>
            <a:endParaRPr lang="en-GB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688" y="1545862"/>
            <a:ext cx="4526112" cy="41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02 Earth observation </a:t>
            </a:r>
            <a:r>
              <a:rPr lang="en-GB" dirty="0"/>
              <a:t>d</a:t>
            </a:r>
            <a:r>
              <a:rPr lang="en-GB" dirty="0" smtClean="0"/>
              <a:t>ata cubes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215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State-of-the-art EO data cubes:</a:t>
            </a:r>
          </a:p>
          <a:p>
            <a:r>
              <a:rPr lang="en-GB" dirty="0" smtClean="0"/>
              <a:t>Organize data within a multi-dimensional structure</a:t>
            </a:r>
          </a:p>
          <a:p>
            <a:r>
              <a:rPr lang="en-GB" dirty="0" smtClean="0"/>
              <a:t>Facilitate data storage, access, management and analysis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4</a:t>
            </a:fld>
            <a:endParaRPr lang="en-GB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8" y="5416010"/>
            <a:ext cx="1305465" cy="1305465"/>
          </a:xfrm>
          <a:prstGeom prst="rect">
            <a:avLst/>
          </a:prstGeom>
        </p:spPr>
      </p:pic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26164"/>
              </p:ext>
            </p:extLst>
          </p:nvPr>
        </p:nvGraphicFramePr>
        <p:xfrm>
          <a:off x="1800020" y="3569746"/>
          <a:ext cx="9263382" cy="2348105"/>
        </p:xfrm>
        <a:graphic>
          <a:graphicData uri="http://schemas.openxmlformats.org/drawingml/2006/table">
            <a:tbl>
              <a:tblPr firstRow="1" firstCol="1" bandRow="1"/>
              <a:tblGrid>
                <a:gridCol w="4179241"/>
                <a:gridCol w="2373160"/>
                <a:gridCol w="2710981"/>
              </a:tblGrid>
              <a:tr h="4679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GB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File-based </a:t>
                      </a:r>
                      <a:r>
                        <a:rPr lang="en-GB" sz="2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EO </a:t>
                      </a:r>
                      <a:r>
                        <a:rPr lang="en-GB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 hub</a:t>
                      </a:r>
                      <a:endParaRPr lang="de-DE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GB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State-of-the-art EO data cubes</a:t>
                      </a:r>
                      <a:endParaRPr lang="de-DE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 download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de-DE" sz="240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de-DE" sz="240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Image-</a:t>
                      </a:r>
                      <a:r>
                        <a:rPr lang="de-DE" sz="24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wide</a:t>
                      </a:r>
                      <a:r>
                        <a:rPr lang="de-DE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  <a:endParaRPr lang="de-DE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de-DE" sz="240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de-DE" sz="240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AOI based processing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de-DE" sz="2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kern="1200" dirty="0" smtClean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de-DE" sz="240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</a:t>
                      </a:r>
                      <a:r>
                        <a:rPr lang="de-DE" sz="24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series</a:t>
                      </a:r>
                      <a:r>
                        <a:rPr lang="de-DE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24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analysis</a:t>
                      </a:r>
                      <a:r>
                        <a:rPr lang="de-DE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de-DE" sz="24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statistical</a:t>
                      </a:r>
                      <a:r>
                        <a:rPr lang="de-DE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de-DE" sz="24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✗</a:t>
                      </a:r>
                      <a:endParaRPr lang="de-DE" sz="2400" dirty="0">
                        <a:solidFill>
                          <a:srgbClr val="FF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0" algn="just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de-DE" sz="2400" dirty="0" smtClean="0">
                          <a:solidFill>
                            <a:schemeClr val="accent6"/>
                          </a:solidFill>
                        </a:rPr>
                        <a:t>✔</a:t>
                      </a:r>
                      <a:endParaRPr lang="de-DE" sz="2400" dirty="0">
                        <a:solidFill>
                          <a:schemeClr val="accent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4" name="Rechteck 13"/>
          <p:cNvSpPr/>
          <p:nvPr/>
        </p:nvSpPr>
        <p:spPr>
          <a:xfrm>
            <a:off x="9219626" y="5952513"/>
            <a:ext cx="2134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ea typeface="Calibri" panose="020F0502020204030204" pitchFamily="34" charset="0"/>
              </a:rPr>
              <a:t>(</a:t>
            </a:r>
            <a:r>
              <a:rPr lang="en-GB" sz="2000" dirty="0" err="1" smtClean="0">
                <a:ea typeface="Calibri" panose="020F0502020204030204" pitchFamily="34" charset="0"/>
              </a:rPr>
              <a:t>Tiede</a:t>
            </a:r>
            <a:r>
              <a:rPr lang="en-GB" sz="2000" dirty="0" smtClean="0">
                <a:ea typeface="Calibri" panose="020F0502020204030204" pitchFamily="34" charset="0"/>
              </a:rPr>
              <a:t> </a:t>
            </a:r>
            <a:r>
              <a:rPr lang="en-GB" sz="2000" dirty="0">
                <a:ea typeface="Calibri" panose="020F0502020204030204" pitchFamily="34" charset="0"/>
              </a:rPr>
              <a:t>et al., 2019)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1593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02 Earth observation </a:t>
            </a:r>
            <a:r>
              <a:rPr lang="en-GB" dirty="0"/>
              <a:t>d</a:t>
            </a:r>
            <a:r>
              <a:rPr lang="en-GB" dirty="0" smtClean="0"/>
              <a:t>ata cubes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38200" y="1821598"/>
            <a:ext cx="577596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State-of-the-art EO data cubes: </a:t>
            </a:r>
          </a:p>
          <a:p>
            <a:r>
              <a:rPr lang="en-GB" dirty="0" smtClean="0"/>
              <a:t>3D construct based on spatial and temporal dimensions</a:t>
            </a:r>
          </a:p>
          <a:p>
            <a:r>
              <a:rPr lang="en-GB" dirty="0" smtClean="0"/>
              <a:t>Facilitated data delivery by providing Analysis Ready Data (ARD)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5</a:t>
            </a:fld>
            <a:endParaRPr lang="en-GB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8" y="5416010"/>
            <a:ext cx="1305465" cy="130546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9048104" y="5732482"/>
            <a:ext cx="2305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ea typeface="Calibri" panose="020F0502020204030204" pitchFamily="34" charset="0"/>
              </a:rPr>
              <a:t>(</a:t>
            </a:r>
            <a:r>
              <a:rPr lang="en-GB" sz="2000" dirty="0" err="1">
                <a:ea typeface="Calibri" panose="020F0502020204030204" pitchFamily="34" charset="0"/>
              </a:rPr>
              <a:t>Simoes</a:t>
            </a:r>
            <a:r>
              <a:rPr lang="en-GB" sz="2000" dirty="0">
                <a:ea typeface="Calibri" panose="020F0502020204030204" pitchFamily="34" charset="0"/>
              </a:rPr>
              <a:t> et al., 2021)</a:t>
            </a:r>
            <a:endParaRPr lang="en-GB" sz="2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519" y="1433211"/>
            <a:ext cx="4575281" cy="425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02 Earth observation </a:t>
            </a:r>
            <a:r>
              <a:rPr lang="en-GB" dirty="0"/>
              <a:t>d</a:t>
            </a:r>
            <a:r>
              <a:rPr lang="en-GB" dirty="0" smtClean="0"/>
              <a:t>ata cubes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Semantic EO data cubes:</a:t>
            </a:r>
          </a:p>
          <a:p>
            <a:r>
              <a:rPr lang="en-GB" dirty="0" smtClean="0"/>
              <a:t>Advancement of state-of-the-art EO data cubes</a:t>
            </a:r>
          </a:p>
          <a:p>
            <a:r>
              <a:rPr lang="en-GB" dirty="0" smtClean="0"/>
              <a:t>Number of EO data is rising but new information is not derived with the same rate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6</a:t>
            </a:fld>
            <a:endParaRPr lang="en-GB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8" y="5416010"/>
            <a:ext cx="1305465" cy="1305465"/>
          </a:xfrm>
          <a:prstGeom prst="rect">
            <a:avLst/>
          </a:prstGeom>
        </p:spPr>
      </p:pic>
      <p:sp>
        <p:nvSpPr>
          <p:cNvPr id="13" name="Abgerundetes Rechteck 12"/>
          <p:cNvSpPr/>
          <p:nvPr/>
        </p:nvSpPr>
        <p:spPr>
          <a:xfrm>
            <a:off x="3669821" y="3835785"/>
            <a:ext cx="4852357" cy="209407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/>
          <p:cNvSpPr txBox="1"/>
          <p:nvPr/>
        </p:nvSpPr>
        <p:spPr>
          <a:xfrm>
            <a:off x="3967936" y="3974881"/>
            <a:ext cx="44329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Semantic gap:</a:t>
            </a:r>
          </a:p>
          <a:p>
            <a:r>
              <a:rPr lang="en-GB" sz="2800" dirty="0" smtClean="0"/>
              <a:t>Interpretation required since sensor data lack sematic meaning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844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02 Earth observation </a:t>
            </a:r>
            <a:r>
              <a:rPr lang="en-GB" dirty="0"/>
              <a:t>d</a:t>
            </a:r>
            <a:r>
              <a:rPr lang="en-GB" dirty="0" smtClean="0"/>
              <a:t>ata cubes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Semantic EO data cubes: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“A </a:t>
            </a:r>
            <a:r>
              <a:rPr lang="en-US" dirty="0"/>
              <a:t>semantic EO data cube </a:t>
            </a:r>
            <a:r>
              <a:rPr lang="en-US" dirty="0" smtClean="0"/>
              <a:t>[…] is </a:t>
            </a:r>
            <a:r>
              <a:rPr lang="en-US" dirty="0"/>
              <a:t>a data cube, where for </a:t>
            </a:r>
            <a:r>
              <a:rPr lang="en-US" dirty="0" smtClean="0"/>
              <a:t>each observation </a:t>
            </a:r>
            <a:r>
              <a:rPr lang="en-US" dirty="0"/>
              <a:t>at least one nominal </a:t>
            </a:r>
            <a:r>
              <a:rPr lang="en-US" dirty="0" smtClean="0"/>
              <a:t>[…] interpretation </a:t>
            </a:r>
            <a:r>
              <a:rPr lang="en-US" dirty="0"/>
              <a:t>is available and can be queried </a:t>
            </a:r>
            <a:r>
              <a:rPr lang="en-US" dirty="0" smtClean="0"/>
              <a:t>in the </a:t>
            </a:r>
            <a:r>
              <a:rPr lang="en-US" dirty="0"/>
              <a:t>same instance</a:t>
            </a:r>
            <a:r>
              <a:rPr lang="en-US" dirty="0" smtClean="0"/>
              <a:t>.</a:t>
            </a:r>
            <a:r>
              <a:rPr lang="en-GB" dirty="0" smtClean="0"/>
              <a:t>”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7</a:t>
            </a:fld>
            <a:endParaRPr lang="en-GB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8" y="5416010"/>
            <a:ext cx="1305465" cy="130546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9034960" y="4224842"/>
            <a:ext cx="2318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ea typeface="Calibri" panose="020F0502020204030204" pitchFamily="34" charset="0"/>
              </a:rPr>
              <a:t>Augustin </a:t>
            </a:r>
            <a:r>
              <a:rPr lang="en-GB" sz="2000" dirty="0">
                <a:ea typeface="Calibri" panose="020F0502020204030204" pitchFamily="34" charset="0"/>
              </a:rPr>
              <a:t>et al., </a:t>
            </a:r>
            <a:r>
              <a:rPr lang="en-GB" sz="2000" dirty="0" smtClean="0">
                <a:ea typeface="Calibri" panose="020F0502020204030204" pitchFamily="34" charset="0"/>
              </a:rPr>
              <a:t>2019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003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02 Earth observation </a:t>
            </a:r>
            <a:r>
              <a:rPr lang="en-GB" dirty="0"/>
              <a:t>d</a:t>
            </a:r>
            <a:r>
              <a:rPr lang="en-GB" dirty="0" smtClean="0"/>
              <a:t>ata cubes</a:t>
            </a:r>
            <a:endParaRPr lang="en-GB" dirty="0"/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8</a:t>
            </a:fld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8" y="5416010"/>
            <a:ext cx="1305465" cy="130546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23" y="1330873"/>
            <a:ext cx="8547465" cy="502547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764745" y="5956240"/>
            <a:ext cx="2475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ea typeface="Calibri" panose="020F0502020204030204" pitchFamily="34" charset="0"/>
              </a:rPr>
              <a:t>(Augustin </a:t>
            </a:r>
            <a:r>
              <a:rPr lang="en-GB" sz="2000" dirty="0">
                <a:ea typeface="Calibri" panose="020F0502020204030204" pitchFamily="34" charset="0"/>
              </a:rPr>
              <a:t>et al., </a:t>
            </a:r>
            <a:r>
              <a:rPr lang="en-GB" sz="2000" dirty="0" smtClean="0">
                <a:ea typeface="Calibri" panose="020F0502020204030204" pitchFamily="34" charset="0"/>
              </a:rPr>
              <a:t>2019)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671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88" y="1629704"/>
            <a:ext cx="2494858" cy="45317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/>
              <a:t>Sentinel-2 Semantic Data Cube </a:t>
            </a:r>
            <a:r>
              <a:rPr lang="en-GB" dirty="0" smtClean="0"/>
              <a:t>Austria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Sentinel-2</a:t>
            </a:r>
            <a:r>
              <a:rPr lang="en-GB" dirty="0" smtClean="0"/>
              <a:t>: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-69011"/>
            <a:ext cx="12192000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r Verbinder 9"/>
          <p:cNvCxnSpPr/>
          <p:nvPr/>
        </p:nvCxnSpPr>
        <p:spPr>
          <a:xfrm flipH="1">
            <a:off x="4804911" y="6665474"/>
            <a:ext cx="6548889" cy="1046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Analysis &amp; modelling | Michaela Sichert</a:t>
            </a:r>
            <a:endParaRPr lang="en-GB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7BE-12AC-43D8-8348-0E7D43617E98}" type="slidenum">
              <a:rPr lang="en-GB" smtClean="0"/>
              <a:t>9</a:t>
            </a:fld>
            <a:endParaRPr lang="en-GB"/>
          </a:p>
        </p:txBody>
      </p:sp>
      <p:sp>
        <p:nvSpPr>
          <p:cNvPr id="4" name="Ellipse 3"/>
          <p:cNvSpPr/>
          <p:nvPr/>
        </p:nvSpPr>
        <p:spPr>
          <a:xfrm>
            <a:off x="838198" y="2460624"/>
            <a:ext cx="2910840" cy="286988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682488" y="2460624"/>
            <a:ext cx="2910840" cy="286988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/>
          <p:cNvSpPr txBox="1"/>
          <p:nvPr/>
        </p:nvSpPr>
        <p:spPr>
          <a:xfrm>
            <a:off x="1636071" y="2712721"/>
            <a:ext cx="12747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WHAT?</a:t>
            </a:r>
          </a:p>
          <a:p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5505209" y="2712720"/>
            <a:ext cx="15812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WHEN?</a:t>
            </a:r>
          </a:p>
          <a:p>
            <a:endParaRPr lang="en-GB" dirty="0"/>
          </a:p>
        </p:txBody>
      </p:sp>
      <p:sp>
        <p:nvSpPr>
          <p:cNvPr id="17" name="Textfeld 16"/>
          <p:cNvSpPr txBox="1"/>
          <p:nvPr/>
        </p:nvSpPr>
        <p:spPr>
          <a:xfrm>
            <a:off x="9543920" y="2712720"/>
            <a:ext cx="18936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WHY?</a:t>
            </a:r>
          </a:p>
          <a:p>
            <a:endParaRPr lang="en-GB" dirty="0"/>
          </a:p>
        </p:txBody>
      </p:sp>
      <p:sp>
        <p:nvSpPr>
          <p:cNvPr id="18" name="Textfeld 17"/>
          <p:cNvSpPr txBox="1"/>
          <p:nvPr/>
        </p:nvSpPr>
        <p:spPr>
          <a:xfrm>
            <a:off x="4665643" y="3327319"/>
            <a:ext cx="29108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Sentinel-2A launched in 2015, Sentinel-2B in 2017</a:t>
            </a:r>
          </a:p>
          <a:p>
            <a:endParaRPr lang="en-GB" dirty="0"/>
          </a:p>
        </p:txBody>
      </p:sp>
      <p:sp>
        <p:nvSpPr>
          <p:cNvPr id="19" name="Textfeld 18"/>
          <p:cNvSpPr txBox="1"/>
          <p:nvPr/>
        </p:nvSpPr>
        <p:spPr>
          <a:xfrm>
            <a:off x="838200" y="3327319"/>
            <a:ext cx="291083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Constellation of 2 polar orbiting satellites</a:t>
            </a:r>
          </a:p>
          <a:p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8526779" y="3327319"/>
            <a:ext cx="29108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Support </a:t>
            </a:r>
            <a:r>
              <a:rPr lang="en-US" sz="2800" dirty="0"/>
              <a:t>monitoring of Earth's surface changes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46" y="3107924"/>
            <a:ext cx="4187670" cy="1786739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7884543" y="5567749"/>
            <a:ext cx="39652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https://sentinel.esa.int/documents/247904/266366/Sentinel-2_Instrument_Payload_Figure_1v1.png/d4933b4a-45c9-4d6c-9bf5-226ba778b2f7?t=1373923053926</a:t>
            </a:r>
          </a:p>
        </p:txBody>
      </p:sp>
      <p:sp>
        <p:nvSpPr>
          <p:cNvPr id="25" name="Rechteck 24"/>
          <p:cNvSpPr/>
          <p:nvPr/>
        </p:nvSpPr>
        <p:spPr>
          <a:xfrm>
            <a:off x="7887183" y="5561349"/>
            <a:ext cx="35504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https://sentinel.esa.int/image/image_gallery?uuid=807fffc2-a9c5-4480-a572-27b6bbebf5bd&amp;groupId=247904&amp;t=1347980607743</a:t>
            </a:r>
          </a:p>
        </p:txBody>
      </p:sp>
      <p:sp>
        <p:nvSpPr>
          <p:cNvPr id="34" name="Ellipse 33"/>
          <p:cNvSpPr/>
          <p:nvPr/>
        </p:nvSpPr>
        <p:spPr>
          <a:xfrm>
            <a:off x="8526778" y="2460624"/>
            <a:ext cx="2910840" cy="286988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b="7255"/>
          <a:stretch/>
        </p:blipFill>
        <p:spPr>
          <a:xfrm>
            <a:off x="0" y="5555411"/>
            <a:ext cx="1339941" cy="12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  <p:bldP spid="18" grpId="0"/>
      <p:bldP spid="20" grpId="0"/>
      <p:bldP spid="24" grpId="0"/>
      <p:bldP spid="24" grpId="1"/>
      <p:bldP spid="25" grpId="0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Microsoft Office PowerPoint</Application>
  <PresentationFormat>Breitbild</PresentationFormat>
  <Paragraphs>195</Paragraphs>
  <Slides>25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Office Theme</vt:lpstr>
      <vt:lpstr>Time series analysis (Semantic Data Cube)</vt:lpstr>
      <vt:lpstr>Content</vt:lpstr>
      <vt:lpstr>01 Introduction</vt:lpstr>
      <vt:lpstr>02 Earth observation data cubes</vt:lpstr>
      <vt:lpstr>02 Earth observation data cubes</vt:lpstr>
      <vt:lpstr>02 Earth observation data cubes</vt:lpstr>
      <vt:lpstr>02 Earth observation data cubes</vt:lpstr>
      <vt:lpstr>02 Earth observation data cubes</vt:lpstr>
      <vt:lpstr>03 Sentinel-2 Semantic Data Cube Austria</vt:lpstr>
      <vt:lpstr>03 Sentinel-2 Semantic Data Cube Austria</vt:lpstr>
      <vt:lpstr>03 Sentinel-2 Semantic Data Cube Austria</vt:lpstr>
      <vt:lpstr>03 Sentinel-2 Semantic Data Cube Austria</vt:lpstr>
      <vt:lpstr>03 Sentinel-2 Semantic Data Cube Austria</vt:lpstr>
      <vt:lpstr>03 Sentinel-2 Semantic Data Cube Austria</vt:lpstr>
      <vt:lpstr>03 Sentinel-2 Semantic Data Cube Austria</vt:lpstr>
      <vt:lpstr>03 Sentinel-2 Semantic Data Cube Austria</vt:lpstr>
      <vt:lpstr>03 Sentinel-2 Semantic Data Cube Austria</vt:lpstr>
      <vt:lpstr>04 Case study</vt:lpstr>
      <vt:lpstr>04 Case study</vt:lpstr>
      <vt:lpstr>04 Case study</vt:lpstr>
      <vt:lpstr>04 Case study</vt:lpstr>
      <vt:lpstr>04 Case study</vt:lpstr>
      <vt:lpstr>05 Conclusion</vt:lpstr>
      <vt:lpstr>References (selection)</vt:lpstr>
      <vt:lpstr>Thank you for your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Sichert</dc:creator>
  <cp:lastModifiedBy>Thomas Sichert</cp:lastModifiedBy>
  <cp:revision>108</cp:revision>
  <dcterms:created xsi:type="dcterms:W3CDTF">2022-05-18T16:07:37Z</dcterms:created>
  <dcterms:modified xsi:type="dcterms:W3CDTF">2022-06-10T18:36:48Z</dcterms:modified>
</cp:coreProperties>
</file>